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2" r:id="rId1"/>
  </p:sldMasterIdLst>
  <p:notesMasterIdLst>
    <p:notesMasterId r:id="rId38"/>
  </p:notesMasterIdLst>
  <p:handoutMasterIdLst>
    <p:handoutMasterId r:id="rId39"/>
  </p:handoutMasterIdLst>
  <p:sldIdLst>
    <p:sldId id="276" r:id="rId2"/>
    <p:sldId id="257" r:id="rId3"/>
    <p:sldId id="364" r:id="rId4"/>
    <p:sldId id="310" r:id="rId5"/>
    <p:sldId id="264" r:id="rId6"/>
    <p:sldId id="296" r:id="rId7"/>
    <p:sldId id="297" r:id="rId8"/>
    <p:sldId id="326" r:id="rId9"/>
    <p:sldId id="360" r:id="rId10"/>
    <p:sldId id="300" r:id="rId11"/>
    <p:sldId id="327" r:id="rId12"/>
    <p:sldId id="301" r:id="rId13"/>
    <p:sldId id="304" r:id="rId14"/>
    <p:sldId id="348" r:id="rId15"/>
    <p:sldId id="307" r:id="rId16"/>
    <p:sldId id="309" r:id="rId17"/>
    <p:sldId id="308" r:id="rId18"/>
    <p:sldId id="311" r:id="rId19"/>
    <p:sldId id="317" r:id="rId20"/>
    <p:sldId id="318" r:id="rId21"/>
    <p:sldId id="324" r:id="rId22"/>
    <p:sldId id="319" r:id="rId23"/>
    <p:sldId id="345" r:id="rId24"/>
    <p:sldId id="349" r:id="rId25"/>
    <p:sldId id="350" r:id="rId26"/>
    <p:sldId id="361" r:id="rId27"/>
    <p:sldId id="351" r:id="rId28"/>
    <p:sldId id="352" r:id="rId29"/>
    <p:sldId id="354" r:id="rId30"/>
    <p:sldId id="356" r:id="rId31"/>
    <p:sldId id="357" r:id="rId32"/>
    <p:sldId id="359" r:id="rId33"/>
    <p:sldId id="358" r:id="rId34"/>
    <p:sldId id="321" r:id="rId35"/>
    <p:sldId id="362" r:id="rId36"/>
    <p:sldId id="363" r:id="rId37"/>
  </p:sldIdLst>
  <p:sldSz cx="9144000" cy="6858000" type="screen4x3"/>
  <p:notesSz cx="6616700" cy="98107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99"/>
    <a:srgbClr val="F0C882"/>
    <a:srgbClr val="FFFFCC"/>
    <a:srgbClr val="FFCCCC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72" y="-102"/>
      </p:cViewPr>
      <p:guideLst>
        <p:guide orient="horz" pos="3090"/>
        <p:guide pos="20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4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740A-7368-40CA-ACE5-4E8977C1A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12B2-9DE9-4B07-AE08-F4183838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04B0-92C5-4AD0-A08E-378192E80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4311-86E0-43B0-94CC-8DFE136B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</a:defRPr>
            </a:lvl1pPr>
          </a:lstStyle>
          <a:p>
            <a:fld id="{A40A53D4-ED50-4761-9DDE-5F66C53F8900}" type="datetime1">
              <a:rPr lang="en-US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E68F-2CD3-4927-B3CF-EAE61FE48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8AEB-ADA6-4192-9F1D-EE22EB164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EC4E-4400-4E6E-BA98-AD8C743E8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17E3-B4E8-49F9-AD6D-28CB12B5F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9273-0B91-4798-BB43-812488880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836-DEB0-4D86-9C99-44AF36061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2B149672-7E12-4CDF-871D-254D206D9DEE}" type="datetime1">
              <a:rPr lang="en-US"/>
              <a:pPr/>
              <a:t>11/28/2011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23F8-E28D-4256-9D7A-6A9A5F298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r>
              <a:rPr lang="en-US"/>
              <a:t> ©Pearson Education 2009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769BCB-AD1E-4DF1-8195-9A0DA837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4" r:id="rId2"/>
    <p:sldLayoutId id="2147483986" r:id="rId3"/>
    <p:sldLayoutId id="2147483983" r:id="rId4"/>
    <p:sldLayoutId id="2147483982" r:id="rId5"/>
    <p:sldLayoutId id="2147483981" r:id="rId6"/>
    <p:sldLayoutId id="2147483980" r:id="rId7"/>
    <p:sldLayoutId id="2147483979" r:id="rId8"/>
    <p:sldLayoutId id="2147483987" r:id="rId9"/>
    <p:sldLayoutId id="2147483978" r:id="rId10"/>
    <p:sldLayoutId id="21474839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Trebuchet MS" pitchFamily="34" charset="0"/>
              </a:rPr>
              <a:t>Chapter 9</a:t>
            </a:r>
            <a:endParaRPr lang="en-GB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GB" b="1" dirty="0" smtClean="0">
                <a:latin typeface="Trebuchet MS" pitchFamily="34" charset="0"/>
              </a:rPr>
              <a:t>UML for Database Application Design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EE7F88-B3FE-43A6-8783-90B957EC909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58204" cy="11430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400" dirty="0" smtClean="0"/>
              <a:t>Interviewing</a:t>
            </a:r>
            <a:endParaRPr lang="en-GB" sz="4400" dirty="0" smtClean="0">
              <a:solidFill>
                <a:schemeClr val="tx1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97088"/>
            <a:ext cx="7802563" cy="3832225"/>
          </a:xfrm>
        </p:spPr>
        <p:txBody>
          <a:bodyPr/>
          <a:lstStyle/>
          <a:p>
            <a:r>
              <a:rPr lang="en-GB" sz="2800" dirty="0" smtClean="0"/>
              <a:t>Interviewing is the most commonly used, and normally most useful, fact-finding technique. </a:t>
            </a:r>
          </a:p>
          <a:p>
            <a:r>
              <a:rPr lang="en-GB" sz="2800" dirty="0" smtClean="0"/>
              <a:t>Objectives include:</a:t>
            </a:r>
          </a:p>
          <a:p>
            <a:pPr lvl="1"/>
            <a:r>
              <a:rPr lang="en-GB" dirty="0" smtClean="0"/>
              <a:t>finding out and/or checking facts;</a:t>
            </a:r>
          </a:p>
          <a:p>
            <a:pPr lvl="1"/>
            <a:r>
              <a:rPr lang="en-GB" dirty="0" smtClean="0"/>
              <a:t>generating user interest and/or feelings of involvement; </a:t>
            </a:r>
          </a:p>
          <a:p>
            <a:pPr lvl="1"/>
            <a:r>
              <a:rPr lang="en-GB" dirty="0" smtClean="0"/>
              <a:t>identifying requirements and/or gathering ideas and opinions. </a:t>
            </a:r>
            <a:endParaRPr lang="en-GB" b="1" dirty="0" smtClean="0">
              <a:latin typeface="Trebuchet MS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947E0-C03B-4F1F-B9B0-6675BBD65B8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400" dirty="0" smtClean="0"/>
              <a:t>Advantages / disadvantages of interviewing </a:t>
            </a:r>
            <a:endParaRPr lang="en-GB" sz="4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947E0-C03B-4F1F-B9B0-6675BBD65B8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681" y="2427288"/>
            <a:ext cx="58864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r>
              <a:rPr lang="en-GB" sz="4400" dirty="0" smtClean="0"/>
              <a:t>Interviewing</a:t>
            </a:r>
            <a:endParaRPr lang="en-GB" sz="4400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12750" y="2025650"/>
            <a:ext cx="7802563" cy="3832225"/>
          </a:xfrm>
        </p:spPr>
        <p:txBody>
          <a:bodyPr/>
          <a:lstStyle/>
          <a:p>
            <a:r>
              <a:rPr lang="en-GB" sz="2800" dirty="0" smtClean="0"/>
              <a:t>Management activities that allow stages of database system development lifecycle to be realized as efficiently and effectively as possible.</a:t>
            </a:r>
          </a:p>
          <a:p>
            <a:r>
              <a:rPr lang="en-GB" sz="2800" dirty="0" smtClean="0"/>
              <a:t> Should be integrated with overall IS strategy of the organization.</a:t>
            </a:r>
          </a:p>
          <a:p>
            <a:r>
              <a:rPr lang="en-GB" sz="2800" dirty="0" smtClean="0"/>
              <a:t>Includes creation of the mission statement and mission objectives for the database system.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FCF39B-5019-4CDE-961D-3DD4ECA5750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400" dirty="0" smtClean="0"/>
              <a:t>Interviewing</a:t>
            </a:r>
            <a:endParaRPr lang="en-GB" sz="44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2071688"/>
            <a:ext cx="7848600" cy="4178300"/>
          </a:xfrm>
        </p:spPr>
        <p:txBody>
          <a:bodyPr/>
          <a:lstStyle/>
          <a:p>
            <a:r>
              <a:rPr lang="en-GB" dirty="0" smtClean="0"/>
              <a:t>There are two types of interviews: unstructured and structured. </a:t>
            </a:r>
          </a:p>
          <a:p>
            <a:pPr lvl="1"/>
            <a:r>
              <a:rPr lang="en-GB" dirty="0" smtClean="0"/>
              <a:t>Unstructured interviews are conducted with only a general objective in mind and with few, if any, specific questions. </a:t>
            </a:r>
          </a:p>
          <a:p>
            <a:pPr lvl="1"/>
            <a:r>
              <a:rPr lang="en-GB" dirty="0" smtClean="0"/>
              <a:t>In structured interviews, the interviewer has a specific set of questions to ask the interviewee.</a:t>
            </a:r>
          </a:p>
          <a:p>
            <a:endParaRPr lang="en-GB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D1A81C-A97B-4EC1-A298-71EC035E0C7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400" dirty="0" smtClean="0"/>
              <a:t>Interviewing</a:t>
            </a:r>
            <a:endParaRPr lang="en-GB" sz="44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2071688"/>
            <a:ext cx="7848600" cy="4178300"/>
          </a:xfrm>
        </p:spPr>
        <p:txBody>
          <a:bodyPr/>
          <a:lstStyle/>
          <a:p>
            <a:r>
              <a:rPr lang="en-GB" sz="2800" dirty="0" smtClean="0"/>
              <a:t>There are two types of questions: open-ended and closed.</a:t>
            </a:r>
          </a:p>
          <a:p>
            <a:pPr lvl="1"/>
            <a:r>
              <a:rPr lang="en-GB" dirty="0" smtClean="0"/>
              <a:t>Open-ended questions allow the interviewee to respond in any way that seems appropriate. </a:t>
            </a:r>
          </a:p>
          <a:p>
            <a:pPr lvl="1"/>
            <a:r>
              <a:rPr lang="en-GB" dirty="0" smtClean="0"/>
              <a:t>Closed-ended questions restrict answers to either specific choices or short, direct responses.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D1A81C-A97B-4EC1-A298-71EC035E0C7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186766" cy="1143000"/>
          </a:xfrm>
        </p:spPr>
        <p:txBody>
          <a:bodyPr/>
          <a:lstStyle/>
          <a:p>
            <a:r>
              <a:rPr lang="en-GB" sz="4400" dirty="0" smtClean="0"/>
              <a:t>Observing the business in operation </a:t>
            </a:r>
            <a:endParaRPr lang="en-GB" sz="44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19300"/>
            <a:ext cx="7924800" cy="4267200"/>
          </a:xfrm>
        </p:spPr>
        <p:txBody>
          <a:bodyPr/>
          <a:lstStyle/>
          <a:p>
            <a:r>
              <a:rPr lang="en-GB" dirty="0" smtClean="0"/>
              <a:t>One of the most effective techniques. </a:t>
            </a:r>
          </a:p>
          <a:p>
            <a:r>
              <a:rPr lang="en-GB" dirty="0" smtClean="0"/>
              <a:t>Can either participate in, or watch a person perform activities to learn about the system. </a:t>
            </a:r>
          </a:p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5AF95B-A019-423D-9C01-670E77269F8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/>
              <a:t>Advantages /  disadvantages of observation</a:t>
            </a:r>
            <a:endParaRPr lang="en-US" sz="4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E09704-673F-4998-AA1F-6EA25FBC9E7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7" y="2562225"/>
            <a:ext cx="58959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Research</a:t>
            </a:r>
            <a:endParaRPr lang="en-GB" sz="44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2071688"/>
            <a:ext cx="7848600" cy="4535487"/>
          </a:xfrm>
        </p:spPr>
        <p:txBody>
          <a:bodyPr/>
          <a:lstStyle/>
          <a:p>
            <a:r>
              <a:rPr lang="en-GB" sz="2800" dirty="0" smtClean="0"/>
              <a:t>Useful to research the application and problem. </a:t>
            </a:r>
          </a:p>
          <a:p>
            <a:r>
              <a:rPr lang="en-GB" sz="2800" dirty="0" smtClean="0"/>
              <a:t>Computer trade journals, reference books, and the Internet are good sources of information. </a:t>
            </a:r>
          </a:p>
          <a:p>
            <a:r>
              <a:rPr lang="en-GB" sz="2800" dirty="0" smtClean="0"/>
              <a:t>May find how others have solved similar problems, plus you can learn whether or not software packages exist to solve your problem.</a:t>
            </a:r>
            <a:endParaRPr lang="en-US" sz="26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DF998-EE8D-452E-BF4B-48677A1A4191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Advantages / disadvantages of research</a:t>
            </a:r>
            <a:endParaRPr lang="en-GB" sz="4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C6F0B8-9872-4EBD-9FDD-D59A0ABCBEF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71744"/>
            <a:ext cx="5886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Questionnaires</a:t>
            </a:r>
            <a:endParaRPr lang="en-GB" sz="4400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7877175" cy="3790950"/>
          </a:xfrm>
        </p:spPr>
        <p:txBody>
          <a:bodyPr/>
          <a:lstStyle/>
          <a:p>
            <a:r>
              <a:rPr lang="en-GB" dirty="0" smtClean="0"/>
              <a:t>Can conduct surveys through questionnaires. </a:t>
            </a:r>
          </a:p>
          <a:p>
            <a:r>
              <a:rPr lang="en-GB" dirty="0" smtClean="0"/>
              <a:t>Questionnaires are special-purpose documents that allow you to gather facts from a large number of people while maintaining some control over their responses.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4A05B9-FD69-4A69-B696-4F55527D3E94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2039938"/>
            <a:ext cx="8229600" cy="4389437"/>
          </a:xfrm>
        </p:spPr>
        <p:txBody>
          <a:bodyPr/>
          <a:lstStyle/>
          <a:p>
            <a:r>
              <a:rPr lang="en-US" dirty="0" smtClean="0"/>
              <a:t>When fact-finding techniques are used in the database system development lifecycle.</a:t>
            </a:r>
            <a:endParaRPr lang="en-GB" dirty="0" smtClean="0"/>
          </a:p>
          <a:p>
            <a:r>
              <a:rPr lang="en-US" dirty="0" smtClean="0"/>
              <a:t>The types of facts collected throughout the database system development lifecycle.</a:t>
            </a:r>
            <a:endParaRPr lang="en-GB" dirty="0" smtClean="0"/>
          </a:p>
          <a:p>
            <a:r>
              <a:rPr lang="en-US" dirty="0" smtClean="0"/>
              <a:t>The types of documentation produced throughout the database system development lifecycle.</a:t>
            </a:r>
            <a:endParaRPr lang="en-GB" dirty="0" smtClean="0"/>
          </a:p>
          <a:p>
            <a:r>
              <a:rPr lang="en-US" dirty="0" smtClean="0"/>
              <a:t>The most commonly used fact-finding techniques.</a:t>
            </a:r>
            <a:endParaRPr lang="en-GB" dirty="0" smtClean="0"/>
          </a:p>
          <a:p>
            <a:r>
              <a:rPr lang="en-US" dirty="0" smtClean="0"/>
              <a:t>How to use each fact-finding technique and the advantages and disadvantages of each.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07BB-51FC-4E82-BC5C-5B611EBF3F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4" y="714375"/>
            <a:ext cx="8443943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 Questionnaires</a:t>
            </a:r>
            <a:endParaRPr lang="en-GB" sz="4400" dirty="0" smtClean="0">
              <a:solidFill>
                <a:schemeClr val="tx1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000240"/>
            <a:ext cx="7727950" cy="4114800"/>
          </a:xfrm>
        </p:spPr>
        <p:txBody>
          <a:bodyPr>
            <a:normAutofit/>
          </a:bodyPr>
          <a:lstStyle/>
          <a:p>
            <a:r>
              <a:rPr lang="en-GB" dirty="0" smtClean="0"/>
              <a:t>There are two formats for questionnaires: free-format and fixed-format. </a:t>
            </a:r>
          </a:p>
          <a:p>
            <a:r>
              <a:rPr lang="en-GB" dirty="0" smtClean="0"/>
              <a:t>Free-format questionnaires offer the respondent greater freedom in providing answers. </a:t>
            </a:r>
          </a:p>
          <a:p>
            <a:r>
              <a:rPr lang="en-GB" dirty="0" smtClean="0"/>
              <a:t>Fixed-format questionnaires contain questions that require specific responses from individuals.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9A6EAF-777C-464E-ADCA-7477942281A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 </a:t>
            </a:r>
            <a:br>
              <a:rPr lang="en-GB" sz="4400" dirty="0" smtClean="0"/>
            </a:br>
            <a:r>
              <a:rPr lang="en-GB" sz="4400" dirty="0" smtClean="0"/>
              <a:t>Advantages / disadvantages of questionnaires</a:t>
            </a:r>
            <a:endParaRPr lang="en-GB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B7A511-EC24-417E-A33A-52CBCA8E78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7" y="2539206"/>
            <a:ext cx="58769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464550" cy="1143000"/>
          </a:xfrm>
        </p:spPr>
        <p:txBody>
          <a:bodyPr/>
          <a:lstStyle/>
          <a:p>
            <a:r>
              <a:rPr lang="en-GB" sz="4400" dirty="0" smtClean="0"/>
              <a:t>The </a:t>
            </a:r>
            <a:r>
              <a:rPr lang="en-GB" sz="4400" i="1" dirty="0" err="1" smtClean="0"/>
              <a:t>StayHome</a:t>
            </a:r>
            <a:r>
              <a:rPr lang="en-GB" sz="4400" dirty="0" smtClean="0"/>
              <a:t> case study</a:t>
            </a:r>
            <a:endParaRPr lang="en-GB" sz="4400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000240"/>
            <a:ext cx="7727950" cy="4413250"/>
          </a:xfrm>
        </p:spPr>
        <p:txBody>
          <a:bodyPr>
            <a:normAutofit/>
          </a:bodyPr>
          <a:lstStyle/>
          <a:p>
            <a:r>
              <a:rPr lang="en-GB" dirty="0" smtClean="0"/>
              <a:t>This case study describes </a:t>
            </a:r>
            <a:r>
              <a:rPr lang="en-GB" dirty="0" err="1" smtClean="0"/>
              <a:t>aon</a:t>
            </a:r>
            <a:r>
              <a:rPr lang="en-GB" dirty="0" smtClean="0"/>
              <a:t> online DVD rental company called </a:t>
            </a:r>
            <a:r>
              <a:rPr lang="en-GB" i="1" dirty="0" err="1" smtClean="0"/>
              <a:t>StayHome</a:t>
            </a:r>
            <a:r>
              <a:rPr lang="en-GB" dirty="0" smtClean="0"/>
              <a:t>, which rents out DVDs to its members. The first warehouse and head offices of </a:t>
            </a:r>
            <a:r>
              <a:rPr lang="en-GB" i="1" dirty="0" err="1" smtClean="0"/>
              <a:t>StayHome</a:t>
            </a:r>
            <a:r>
              <a:rPr lang="en-GB" dirty="0" smtClean="0"/>
              <a:t> was established in 1982 in Seattle but the company has now grown and has three additional warehouses in different states of the United States.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0917E8-243C-4E29-97F0-6D2C88E5AD14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Home page for the </a:t>
            </a:r>
            <a:r>
              <a:rPr lang="en-US" sz="4400" i="1" dirty="0" err="1" smtClean="0"/>
              <a:t>StayHome</a:t>
            </a:r>
            <a:r>
              <a:rPr lang="en-US" sz="4400" i="1" dirty="0" smtClean="0"/>
              <a:t> Online Rentals</a:t>
            </a:r>
            <a:r>
              <a:rPr lang="en-US" sz="4400" dirty="0" smtClean="0"/>
              <a:t> Web site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Content Placeholder 6" descr="C05NF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2301" y="1935163"/>
            <a:ext cx="517939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Web page of member of staff called Sally Adams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Content Placeholder 6" descr="C05NF00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6138" y="1935163"/>
            <a:ext cx="519172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Web page (1) for new member of  </a:t>
            </a:r>
            <a:r>
              <a:rPr lang="en-US" sz="4400" i="1" dirty="0" err="1" smtClean="0"/>
              <a:t>StayHome</a:t>
            </a:r>
            <a:r>
              <a:rPr lang="en-US" sz="4400" i="1" dirty="0" smtClean="0"/>
              <a:t> Online Rentals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Content Placeholder 6" descr="C05NF0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42270" y="1935163"/>
            <a:ext cx="465946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Web page (2) for new member of  </a:t>
            </a:r>
            <a:r>
              <a:rPr lang="en-US" sz="4400" i="1" dirty="0" err="1" smtClean="0"/>
              <a:t>StayHome</a:t>
            </a:r>
            <a:r>
              <a:rPr lang="en-US" sz="4400" i="1" dirty="0" smtClean="0"/>
              <a:t> Online Rentals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Content Placeholder 7" descr="C05NF0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7457" y="1935163"/>
            <a:ext cx="538908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Web page for browsing DVDs available at </a:t>
            </a:r>
            <a:r>
              <a:rPr lang="en-US" sz="4400" i="1" dirty="0" err="1" smtClean="0"/>
              <a:t>StayHome</a:t>
            </a:r>
            <a:r>
              <a:rPr lang="en-US" sz="4400" i="1" dirty="0" smtClean="0"/>
              <a:t> Online Rentals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Content Placeholder 6" descr="C05NF0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8788" y="1935163"/>
            <a:ext cx="482642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An example of the DVDs that Ann Peters wishes to view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Content Placeholder 6" descr="C05NF0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0796" y="1935163"/>
            <a:ext cx="560240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GB" sz="4400" dirty="0" err="1" smtClean="0"/>
              <a:t>StayHome</a:t>
            </a:r>
            <a:r>
              <a:rPr lang="en-GB" sz="4400" dirty="0" smtClean="0"/>
              <a:t> case study – database planning (mission statement)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Content Placeholder 6" descr="C05NF0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428779"/>
            <a:ext cx="8229600" cy="1402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389437"/>
          </a:xfrm>
        </p:spPr>
        <p:txBody>
          <a:bodyPr/>
          <a:lstStyle/>
          <a:p>
            <a:r>
              <a:rPr lang="en-US" dirty="0" smtClean="0"/>
              <a:t>About a Web-based DVD rental company called </a:t>
            </a:r>
            <a:r>
              <a:rPr lang="en-US" i="1" dirty="0" err="1" smtClean="0"/>
              <a:t>StayHome</a:t>
            </a:r>
            <a:r>
              <a:rPr lang="en-US" i="1" dirty="0" smtClean="0"/>
              <a:t> Online Rentals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en-US" dirty="0" smtClean="0"/>
              <a:t>How to use fact-finding techniques in the database planning, systems definition, and requirements collection and analysis stages of the database system development lifecycle.</a:t>
            </a:r>
            <a:endParaRPr lang="en-GB" dirty="0" smtClean="0"/>
          </a:p>
          <a:p>
            <a:r>
              <a:rPr lang="en-US" dirty="0" smtClean="0"/>
              <a:t>Examples of the types of documentation created in the database planning, systems definition, and requirements collection and analysis stages of the database system development lifecycle.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07BB-51FC-4E82-BC5C-5B611EBF3F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GB" sz="4400" dirty="0" err="1" smtClean="0"/>
              <a:t>StayHome</a:t>
            </a:r>
            <a:r>
              <a:rPr lang="en-GB" sz="4400" dirty="0" smtClean="0"/>
              <a:t> case study – database planning (mission objectives)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Content Placeholder 6" descr="C05NF0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9086" y="1935163"/>
            <a:ext cx="440582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GB" sz="4400" i="1" dirty="0" err="1" smtClean="0"/>
              <a:t>StayHome</a:t>
            </a:r>
            <a:r>
              <a:rPr lang="en-GB" sz="4400" dirty="0" smtClean="0"/>
              <a:t> case study – system definition (system Boundary)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Content Placeholder 6" descr="C05NF00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7824" y="1935163"/>
            <a:ext cx="454835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GB" sz="4400" i="1" dirty="0" err="1" smtClean="0"/>
              <a:t>StayHome</a:t>
            </a:r>
            <a:r>
              <a:rPr lang="en-GB" sz="4400" dirty="0" smtClean="0"/>
              <a:t> case study – system definition (user views)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Content Placeholder 6" descr="C05NF0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35975" cy="1143000"/>
          </a:xfrm>
        </p:spPr>
        <p:txBody>
          <a:bodyPr/>
          <a:lstStyle/>
          <a:p>
            <a:r>
              <a:rPr lang="en-US" sz="4400" dirty="0" smtClean="0"/>
              <a:t>Cross-reference of user views with the main types of data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43182"/>
            <a:ext cx="7192270" cy="117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 diagram for the Member user view</a:t>
            </a:r>
            <a:endParaRPr lang="en-GB" sz="4400" dirty="0"/>
          </a:p>
        </p:txBody>
      </p:sp>
      <p:pic>
        <p:nvPicPr>
          <p:cNvPr id="6" name="Content Placeholder 5" descr="C05NF01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0929" y="2039938"/>
            <a:ext cx="5836418" cy="4389437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2684F1-DD20-4DD2-8084-130521346C2C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 diagram for the Assistant user view</a:t>
            </a:r>
            <a:endParaRPr lang="en-GB" sz="4400" dirty="0"/>
          </a:p>
        </p:txBody>
      </p:sp>
      <p:pic>
        <p:nvPicPr>
          <p:cNvPr id="6" name="Content Placeholder 5" descr="C05NF0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7414" y="2039938"/>
            <a:ext cx="4923448" cy="4389437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2684F1-DD20-4DD2-8084-130521346C2C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 diagram for the Manager user view</a:t>
            </a:r>
            <a:endParaRPr lang="en-GB" sz="4400" dirty="0"/>
          </a:p>
        </p:txBody>
      </p:sp>
      <p:pic>
        <p:nvPicPr>
          <p:cNvPr id="6" name="Content Placeholder 5" descr="C05NF0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21272" y="2039938"/>
            <a:ext cx="5015731" cy="4389437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2684F1-DD20-4DD2-8084-130521346C2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Fact-finding</a:t>
            </a:r>
            <a:endParaRPr lang="en-GB" sz="4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2039938"/>
            <a:ext cx="8229600" cy="4389437"/>
          </a:xfrm>
        </p:spPr>
        <p:txBody>
          <a:bodyPr/>
          <a:lstStyle/>
          <a:p>
            <a:r>
              <a:rPr lang="en-GB" dirty="0" smtClean="0"/>
              <a:t>The formal process of using techniques such as interviews and questionnaires to collect facts about systems, requirements, and preferences. </a:t>
            </a:r>
          </a:p>
          <a:p>
            <a:r>
              <a:rPr lang="en-GB" dirty="0" smtClean="0"/>
              <a:t>Many occasions for fact-finding during the database system development lifecycle.</a:t>
            </a:r>
          </a:p>
          <a:p>
            <a:r>
              <a:rPr lang="en-GB" dirty="0" smtClean="0"/>
              <a:t>Particularly crucial to the early stages of the lifecycle, including the database planning, system definition, and requirements collection and analysis stages.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23DEBA-99F0-4E64-93B7-D08D5BDCC08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What facts are collected and when?</a:t>
            </a:r>
            <a:br>
              <a:rPr lang="en-GB" sz="4400" dirty="0" smtClean="0"/>
            </a:br>
            <a:r>
              <a:rPr lang="en-GB" sz="4400" dirty="0" smtClean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6756B-8805-4B38-B75D-481C87858100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37690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Fact-finding techniques</a:t>
            </a:r>
            <a:endParaRPr lang="en-GB" sz="4400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25650"/>
            <a:ext cx="7732713" cy="3832225"/>
          </a:xfrm>
        </p:spPr>
        <p:txBody>
          <a:bodyPr/>
          <a:lstStyle/>
          <a:p>
            <a:r>
              <a:rPr lang="en-GB" dirty="0" smtClean="0"/>
              <a:t>A database developer normally uses several fact-finding techniques during a single database project, including:</a:t>
            </a:r>
          </a:p>
          <a:p>
            <a:pPr lvl="1"/>
            <a:r>
              <a:rPr lang="en-GB" dirty="0" smtClean="0"/>
              <a:t>Examining documentation,</a:t>
            </a:r>
          </a:p>
          <a:p>
            <a:pPr lvl="1"/>
            <a:r>
              <a:rPr lang="en-GB" dirty="0" smtClean="0"/>
              <a:t>Interviewing,</a:t>
            </a:r>
          </a:p>
          <a:p>
            <a:pPr lvl="1"/>
            <a:r>
              <a:rPr lang="en-GB" dirty="0" smtClean="0"/>
              <a:t>Observing the business in operation,</a:t>
            </a:r>
          </a:p>
          <a:p>
            <a:pPr lvl="1"/>
            <a:r>
              <a:rPr lang="en-GB" dirty="0" smtClean="0"/>
              <a:t>Research,</a:t>
            </a:r>
          </a:p>
          <a:p>
            <a:pPr lvl="1"/>
            <a:r>
              <a:rPr lang="en-GB" dirty="0" smtClean="0"/>
              <a:t>Questionnaires.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5E9715-FC62-4752-A9FC-828EF942299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4400" dirty="0" smtClean="0"/>
              <a:t>Examining documentation</a:t>
            </a:r>
            <a:endParaRPr lang="en-GB" sz="44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4389437"/>
          </a:xfrm>
        </p:spPr>
        <p:txBody>
          <a:bodyPr/>
          <a:lstStyle/>
          <a:p>
            <a:r>
              <a:rPr lang="en-GB" dirty="0" smtClean="0"/>
              <a:t>Examining documents, forms, reports, and files associated with the current system, is a good way to quickly gain some understanding of the system. 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F063B-6649-42FB-9490-250AF7175F04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Examples of documentation to examine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E2F190-C38F-4846-9603-83EA897C7B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24" y="2143116"/>
            <a:ext cx="6192863" cy="37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400" dirty="0" smtClean="0"/>
              <a:t>Advantages / disadvantages of examining documentation</a:t>
            </a:r>
            <a:endParaRPr lang="en-GB" sz="4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947E0-C03B-4F1F-B9B0-6675BBD65B80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00306"/>
            <a:ext cx="5886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1289</TotalTime>
  <Words>793</Words>
  <Application>Microsoft Office PowerPoint</Application>
  <PresentationFormat>On-screen Show (4:3)</PresentationFormat>
  <Paragraphs>116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Chapter 9</vt:lpstr>
      <vt:lpstr>Objectives</vt:lpstr>
      <vt:lpstr>Objectives</vt:lpstr>
      <vt:lpstr>Fact-finding</vt:lpstr>
      <vt:lpstr>What facts are collected and when?  </vt:lpstr>
      <vt:lpstr>Fact-finding techniques</vt:lpstr>
      <vt:lpstr>Examining documentation</vt:lpstr>
      <vt:lpstr>Examples of documentation to examine</vt:lpstr>
      <vt:lpstr>  Advantages / disadvantages of examining documentation</vt:lpstr>
      <vt:lpstr>  Interviewing</vt:lpstr>
      <vt:lpstr>  Advantages / disadvantages of interviewing </vt:lpstr>
      <vt:lpstr>Interviewing</vt:lpstr>
      <vt:lpstr>Interviewing</vt:lpstr>
      <vt:lpstr>Interviewing</vt:lpstr>
      <vt:lpstr>Observing the business in operation </vt:lpstr>
      <vt:lpstr>Advantages /  disadvantages of observation</vt:lpstr>
      <vt:lpstr>Research</vt:lpstr>
      <vt:lpstr> Advantages / disadvantages of research</vt:lpstr>
      <vt:lpstr>Questionnaires</vt:lpstr>
      <vt:lpstr>   Questionnaires</vt:lpstr>
      <vt:lpstr>  Advantages / disadvantages of questionnaires</vt:lpstr>
      <vt:lpstr>The StayHome case study</vt:lpstr>
      <vt:lpstr>Home page for the StayHome Online Rentals Web site</vt:lpstr>
      <vt:lpstr>Web page of member of staff called Sally Adams</vt:lpstr>
      <vt:lpstr>Web page (1) for new member of  StayHome Online Rentals</vt:lpstr>
      <vt:lpstr>Web page (2) for new member of  StayHome Online Rentals</vt:lpstr>
      <vt:lpstr>Web page for browsing DVDs available at StayHome Online Rentals</vt:lpstr>
      <vt:lpstr>An example of the DVDs that Ann Peters wishes to view</vt:lpstr>
      <vt:lpstr>StayHome case study – database planning (mission statement)</vt:lpstr>
      <vt:lpstr>StayHome case study – database planning (mission objectives)</vt:lpstr>
      <vt:lpstr>StayHome case study – system definition (system Boundary)</vt:lpstr>
      <vt:lpstr>StayHome case study – system definition (user views)</vt:lpstr>
      <vt:lpstr>Cross-reference of user views with the main types of data</vt:lpstr>
      <vt:lpstr>Use case diagram for the Member user view</vt:lpstr>
      <vt:lpstr>Use case diagram for the Assistant user view</vt:lpstr>
      <vt:lpstr>Use case diagram for the Manager user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Business Database Systems</dc:subject>
  <dc:creator>Thomas Connolly &amp; Carolyn Begg</dc:creator>
  <dc:description>Transparencies for Chapter 1 of textbook_x000d_
Business Database Systems</dc:description>
  <cp:lastModifiedBy>msamaha</cp:lastModifiedBy>
  <cp:revision>176</cp:revision>
  <cp:lastPrinted>1997-01-27T16:12:02Z</cp:lastPrinted>
  <dcterms:created xsi:type="dcterms:W3CDTF">1996-12-09T10:09:10Z</dcterms:created>
  <dcterms:modified xsi:type="dcterms:W3CDTF">2011-11-28T07:12:34Z</dcterms:modified>
</cp:coreProperties>
</file>